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199" r:id="rId5"/>
    <p:sldId id="2200" r:id="rId6"/>
    <p:sldId id="220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FA88E-3681-7044-8293-9814CE553C1F}" v="6" dt="2023-09-05T14:20:52.454"/>
    <p1510:client id="{60810165-D6DD-C532-A13D-937B3B81B174}" v="130" dt="2024-01-04T15:13:40.30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04/01/2024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04/01/2024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2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0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1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FD8D-C922-1A11-5CB5-DE8B56B7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4000" dirty="0">
                <a:ea typeface="+mj-lt"/>
                <a:cs typeface="+mj-lt"/>
              </a:rPr>
              <a:t>Exam – for 0.5 ECTS credit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2D690-6358-E982-5BE5-42097EDAC1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1001"/>
              </a:spcBef>
            </a:pPr>
            <a:r>
              <a:rPr lang="en-US" sz="1900" b="1" dirty="0">
                <a:solidFill>
                  <a:srgbClr val="262626"/>
                </a:solidFill>
                <a:ea typeface="+mn-lt"/>
                <a:cs typeface="+mn-lt"/>
              </a:rPr>
              <a:t>Data: </a:t>
            </a:r>
            <a:r>
              <a:rPr lang="en-US" sz="1900" dirty="0">
                <a:solidFill>
                  <a:srgbClr val="262626"/>
                </a:solidFill>
                <a:ea typeface="+mn-lt"/>
                <a:cs typeface="+mn-lt"/>
              </a:rPr>
              <a:t>A set of data collected from students at the University of Lausanne is available in the file </a:t>
            </a:r>
            <a:r>
              <a:rPr lang="en-US" sz="1900" b="1" dirty="0">
                <a:solidFill>
                  <a:srgbClr val="000000"/>
                </a:solidFill>
                <a:ea typeface="+mn-lt"/>
                <a:cs typeface="+mn-lt"/>
              </a:rPr>
              <a:t>etubiol.csv</a:t>
            </a:r>
            <a:r>
              <a:rPr lang="en-US" sz="1900" dirty="0">
                <a:solidFill>
                  <a:srgbClr val="000000"/>
                </a:solidFill>
                <a:ea typeface="+mn-lt"/>
                <a:cs typeface="+mn-lt"/>
              </a:rPr>
              <a:t> (courtesy of F. Schütz).</a:t>
            </a:r>
            <a:r>
              <a:rPr lang="en-US" sz="19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</a:p>
          <a:p>
            <a:pPr>
              <a:spcBef>
                <a:spcPts val="1001"/>
              </a:spcBef>
            </a:pPr>
            <a:r>
              <a:rPr lang="en-US" sz="1900" b="1" dirty="0">
                <a:solidFill>
                  <a:srgbClr val="262626"/>
                </a:solidFill>
                <a:ea typeface="+mn-lt"/>
                <a:cs typeface="+mn-lt"/>
              </a:rPr>
              <a:t>Goals: </a:t>
            </a:r>
            <a:r>
              <a:rPr lang="en-US" sz="1900" dirty="0">
                <a:solidFill>
                  <a:srgbClr val="262626"/>
                </a:solidFill>
                <a:ea typeface="+mn-lt"/>
                <a:cs typeface="+mn-lt"/>
              </a:rPr>
              <a:t>Get to know the overall structure of the data. Summarize variables numerically and graphically. Model relationships between variables.</a:t>
            </a:r>
          </a:p>
          <a:p>
            <a:pPr>
              <a:spcBef>
                <a:spcPts val="1001"/>
              </a:spcBef>
            </a:pPr>
            <a:endParaRPr lang="en-US" sz="19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001"/>
              </a:spcBef>
            </a:pPr>
            <a:r>
              <a:rPr lang="en-US" sz="1900" b="1" dirty="0">
                <a:solidFill>
                  <a:srgbClr val="000000"/>
                </a:solidFill>
                <a:ea typeface="+mn-lt"/>
                <a:cs typeface="+mn-lt"/>
              </a:rPr>
              <a:t>   Exam is graded as "pass" or "fail".</a:t>
            </a:r>
            <a:endParaRPr lang="en-US" sz="19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001"/>
              </a:spcBef>
            </a:pPr>
            <a:r>
              <a:rPr lang="en-US" sz="1900" dirty="0">
                <a:solidFill>
                  <a:srgbClr val="262626"/>
                </a:solidFill>
                <a:ea typeface="+mn-lt"/>
                <a:cs typeface="+mn-lt"/>
              </a:rPr>
              <a:t>    For a pass: </a:t>
            </a:r>
          </a:p>
          <a:p>
            <a:pPr marL="459740" lvl="2" indent="-226060">
              <a:spcBef>
                <a:spcPts val="1001"/>
              </a:spcBef>
              <a:buFont typeface="Arial,Sans-Serif"/>
              <a:buChar char="•"/>
            </a:pPr>
            <a:r>
              <a:rPr lang="en-US" sz="19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Do all exercises, add comments to explain what you do and why</a:t>
            </a:r>
          </a:p>
          <a:p>
            <a:pPr marL="459740" lvl="2" indent="-226060">
              <a:spcBef>
                <a:spcPts val="1001"/>
              </a:spcBef>
              <a:buFont typeface="Arial,Sans-Serif"/>
              <a:buChar char="•"/>
            </a:pPr>
            <a:r>
              <a:rPr lang="en-US" sz="19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Copy relevant output from command line into your script file as comments</a:t>
            </a:r>
          </a:p>
          <a:p>
            <a:pPr marL="459740" lvl="2" indent="-226060">
              <a:spcBef>
                <a:spcPts val="1001"/>
              </a:spcBef>
              <a:buFont typeface="Arial,Sans-Serif"/>
              <a:buChar char="•"/>
            </a:pPr>
            <a:r>
              <a:rPr lang="en-US" sz="19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Use R functions to import data and export graphics (not GUI buttons)</a:t>
            </a:r>
          </a:p>
          <a:p>
            <a:pPr>
              <a:spcBef>
                <a:spcPts val="1001"/>
              </a:spcBef>
            </a:pPr>
            <a:endParaRPr lang="en-US" sz="19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723900" lvl="1" indent="-261620">
              <a:spcBef>
                <a:spcPts val="1001"/>
              </a:spcBef>
              <a:buFont typeface="Arial,Sans-Serif"/>
              <a:buChar char="•"/>
            </a:pPr>
            <a:r>
              <a:rPr lang="en-US" sz="19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Submit analysis by e-mail to  the trainer, at the latest 1 week after the course.</a:t>
            </a:r>
          </a:p>
          <a:p>
            <a:pPr marL="723900" lvl="1" indent="-261620">
              <a:spcBef>
                <a:spcPts val="1001"/>
              </a:spcBef>
              <a:buFont typeface="Arial,Sans-Serif"/>
              <a:buChar char="•"/>
            </a:pPr>
            <a:r>
              <a:rPr lang="en-US" sz="19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Subject line: </a:t>
            </a:r>
            <a:r>
              <a:rPr lang="en-US" sz="1900">
                <a:solidFill>
                  <a:srgbClr val="323130"/>
                </a:solidFill>
                <a:latin typeface="Corbel"/>
                <a:ea typeface="Tahoma"/>
                <a:cs typeface="Arial"/>
              </a:rPr>
              <a:t>Exam FSWR</a:t>
            </a:r>
          </a:p>
          <a:p>
            <a:pPr marL="723900" lvl="1" indent="-261620">
              <a:spcBef>
                <a:spcPts val="1001"/>
              </a:spcBef>
              <a:buFont typeface="Arial,Sans-Serif"/>
              <a:buChar char="•"/>
            </a:pPr>
            <a:r>
              <a:rPr lang="en-US" sz="19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Please bundle your script and graphics in a .zip file.</a:t>
            </a:r>
          </a:p>
          <a:p>
            <a:pPr>
              <a:spcBef>
                <a:spcPts val="1001"/>
              </a:spcBef>
            </a:pPr>
            <a:endParaRPr lang="en-US" sz="1700" dirty="0">
              <a:solidFill>
                <a:srgbClr val="000000"/>
              </a:solidFill>
              <a:latin typeface="Corbel"/>
              <a:cs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70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D71C-7C10-DEE8-8BCB-7AF5D0F6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Exam - part 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5E7DC-322C-DDAD-5E15-D23ACEF09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1"/>
              </a:spcBef>
            </a:pPr>
            <a:r>
              <a:rPr lang="en-US" sz="1800" dirty="0">
                <a:solidFill>
                  <a:srgbClr val="262626"/>
                </a:solidFill>
                <a:ea typeface="+mn-lt"/>
                <a:cs typeface="+mn-lt"/>
              </a:rPr>
              <a:t>Let's explore the dataset to see what it contains. 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Have look at the file in R text editor to get familiar with it.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Open a new script file in R studio, comment it and save it.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Read the file, assign it to object "df". Examine "df". </a:t>
            </a:r>
          </a:p>
          <a:p>
            <a:pPr marL="647700" lvl="2" indent="-212090">
              <a:spcBef>
                <a:spcPts val="782"/>
              </a:spcBef>
              <a:spcAft>
                <a:spcPts val="283"/>
              </a:spcAft>
              <a:buAutoNum type="alphaL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How many observations and variables does the dataset have? </a:t>
            </a:r>
          </a:p>
          <a:p>
            <a:pPr marL="647700" lvl="2" indent="-212090">
              <a:spcBef>
                <a:spcPts val="782"/>
              </a:spcBef>
              <a:spcAft>
                <a:spcPts val="283"/>
              </a:spcAft>
              <a:buAutoNum type="alphaL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What is the structure of the dataset?  </a:t>
            </a:r>
          </a:p>
          <a:p>
            <a:pPr marL="647700" lvl="2" indent="-212090">
              <a:spcBef>
                <a:spcPts val="782"/>
              </a:spcBef>
              <a:spcAft>
                <a:spcPts val="283"/>
              </a:spcAft>
              <a:buAutoNum type="alphaL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What are the names and types of the variables? </a:t>
            </a:r>
          </a:p>
          <a:p>
            <a:pPr marL="647700" lvl="2" indent="-212090">
              <a:spcBef>
                <a:spcPts val="782"/>
              </a:spcBef>
              <a:spcAft>
                <a:spcPts val="283"/>
              </a:spcAft>
              <a:buAutoNum type="alphaL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Get the summary statistics of  "df".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Calculate the BMI of each person and add an extra variable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 to a new data frame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df_bmi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". Check that 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df_bmi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contains a new column “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”. Export 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df_bmi</a:t>
            </a: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a csv file. (Google the BMI formula). Typical BMI values should range between 15 and 35. Check if this is the case here.</a:t>
            </a:r>
          </a:p>
          <a:p>
            <a:pPr marL="448945" lvl="1" indent="-177165">
              <a:spcBef>
                <a:spcPts val="782"/>
              </a:spcBef>
              <a:spcAft>
                <a:spcPts val="283"/>
              </a:spcAft>
              <a:buAutoNum type="arabicParenR"/>
            </a:pPr>
            <a:r>
              <a:rPr lang="en-US" sz="18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 Make a global scatter plot of all pairs of variables in the dataset.</a:t>
            </a:r>
          </a:p>
          <a:p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5B4AB42-54A7-E077-BD81-DD07DCC66661}"/>
              </a:ext>
            </a:extLst>
          </p:cNvPr>
          <p:cNvSpPr txBox="1"/>
          <p:nvPr/>
        </p:nvSpPr>
        <p:spPr>
          <a:xfrm>
            <a:off x="838780" y="794382"/>
            <a:ext cx="79008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err="1">
                <a:latin typeface="Corbel"/>
                <a:cs typeface="Calibri"/>
              </a:rPr>
              <a:t>Important</a:t>
            </a:r>
            <a:r>
              <a:rPr lang="de-CH" b="1" dirty="0">
                <a:latin typeface="Corbel"/>
                <a:cs typeface="Calibri"/>
              </a:rPr>
              <a:t> </a:t>
            </a:r>
            <a:r>
              <a:rPr lang="de-CH" b="1" err="1">
                <a:latin typeface="Corbel"/>
                <a:cs typeface="Calibri"/>
              </a:rPr>
              <a:t>note</a:t>
            </a:r>
            <a:r>
              <a:rPr lang="de-CH" b="1" dirty="0">
                <a:latin typeface="Corbel"/>
                <a:cs typeface="Calibri"/>
              </a:rPr>
              <a:t> on variable </a:t>
            </a:r>
            <a:r>
              <a:rPr lang="de-CH" b="1" err="1">
                <a:latin typeface="Corbel"/>
                <a:cs typeface="Calibri"/>
              </a:rPr>
              <a:t>names</a:t>
            </a:r>
            <a:r>
              <a:rPr lang="de-CH" b="1" dirty="0">
                <a:latin typeface="Corbel"/>
                <a:cs typeface="Calibri"/>
              </a:rPr>
              <a:t> in </a:t>
            </a:r>
            <a:r>
              <a:rPr lang="de-CH" b="1" err="1">
                <a:latin typeface="Corbel"/>
                <a:cs typeface="Calibri"/>
              </a:rPr>
              <a:t>the</a:t>
            </a:r>
            <a:r>
              <a:rPr lang="de-CH" b="1" dirty="0">
                <a:latin typeface="Corbel"/>
                <a:cs typeface="Calibri"/>
              </a:rPr>
              <a:t> </a:t>
            </a:r>
            <a:r>
              <a:rPr lang="de-CH" b="1" err="1">
                <a:latin typeface="Corbel"/>
                <a:cs typeface="Calibri"/>
              </a:rPr>
              <a:t>data</a:t>
            </a:r>
            <a:r>
              <a:rPr lang="de-CH" b="1" dirty="0">
                <a:latin typeface="Corbel"/>
                <a:cs typeface="Calibri"/>
              </a:rPr>
              <a:t> </a:t>
            </a:r>
            <a:r>
              <a:rPr lang="de-CH" b="1" err="1">
                <a:latin typeface="Corbel"/>
                <a:cs typeface="Calibri"/>
              </a:rPr>
              <a:t>set</a:t>
            </a:r>
            <a:r>
              <a:rPr lang="de-CH" b="1" dirty="0">
                <a:latin typeface="Corbel"/>
                <a:cs typeface="Calibri"/>
              </a:rPr>
              <a:t>:</a:t>
            </a:r>
          </a:p>
          <a:p>
            <a:r>
              <a:rPr lang="de-CH" b="1" dirty="0" err="1">
                <a:latin typeface="Corbel"/>
                <a:cs typeface="Calibri"/>
              </a:rPr>
              <a:t>height_M</a:t>
            </a:r>
            <a:r>
              <a:rPr lang="de-CH" dirty="0">
                <a:latin typeface="Corbel"/>
                <a:cs typeface="Calibri"/>
              </a:rPr>
              <a:t>:   </a:t>
            </a:r>
            <a:r>
              <a:rPr lang="de-CH" dirty="0" err="1">
                <a:latin typeface="Corbel"/>
                <a:cs typeface="Calibri"/>
              </a:rPr>
              <a:t>height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of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mother</a:t>
            </a:r>
            <a:r>
              <a:rPr lang="de-CH" dirty="0">
                <a:latin typeface="Corbel"/>
                <a:cs typeface="Calibri"/>
              </a:rPr>
              <a:t>                     </a:t>
            </a:r>
            <a:r>
              <a:rPr lang="de-CH" b="1" dirty="0" err="1">
                <a:latin typeface="Corbel"/>
                <a:cs typeface="Calibri"/>
              </a:rPr>
              <a:t>n_siblings_F</a:t>
            </a:r>
            <a:r>
              <a:rPr lang="de-CH" dirty="0">
                <a:latin typeface="Corbel"/>
                <a:cs typeface="Calibri"/>
              </a:rPr>
              <a:t>:  </a:t>
            </a:r>
            <a:r>
              <a:rPr lang="de-CH" dirty="0" err="1">
                <a:latin typeface="Corbel"/>
                <a:cs typeface="Calibri"/>
              </a:rPr>
              <a:t>number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of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female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siblings</a:t>
            </a:r>
            <a:endParaRPr lang="de-CH" dirty="0">
              <a:latin typeface="Corbel"/>
              <a:cs typeface="Calibri"/>
            </a:endParaRPr>
          </a:p>
          <a:p>
            <a:r>
              <a:rPr lang="de-CH" b="1" dirty="0" err="1">
                <a:latin typeface="Corbel"/>
                <a:cs typeface="Calibri"/>
              </a:rPr>
              <a:t>height_F</a:t>
            </a:r>
            <a:r>
              <a:rPr lang="de-CH" dirty="0">
                <a:latin typeface="Corbel"/>
                <a:cs typeface="Calibri"/>
              </a:rPr>
              <a:t>:     </a:t>
            </a:r>
            <a:r>
              <a:rPr lang="de-CH" dirty="0" err="1">
                <a:latin typeface="Corbel"/>
                <a:cs typeface="Calibri"/>
              </a:rPr>
              <a:t>height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of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father</a:t>
            </a:r>
            <a:r>
              <a:rPr lang="de-CH" dirty="0">
                <a:latin typeface="Corbel"/>
                <a:cs typeface="Calibri"/>
              </a:rPr>
              <a:t>                       </a:t>
            </a:r>
            <a:r>
              <a:rPr lang="de-CH" b="1" dirty="0" err="1">
                <a:latin typeface="Corbel"/>
                <a:cs typeface="Calibri"/>
              </a:rPr>
              <a:t>n_siblings_M</a:t>
            </a:r>
            <a:r>
              <a:rPr lang="de-CH" dirty="0">
                <a:latin typeface="Corbel"/>
                <a:cs typeface="Calibri"/>
              </a:rPr>
              <a:t>: </a:t>
            </a:r>
            <a:r>
              <a:rPr lang="de-CH" dirty="0" err="1">
                <a:latin typeface="Corbel"/>
                <a:cs typeface="Calibri"/>
              </a:rPr>
              <a:t>number</a:t>
            </a:r>
            <a:r>
              <a:rPr lang="de-CH" dirty="0">
                <a:latin typeface="Corbel"/>
                <a:cs typeface="Calibri"/>
              </a:rPr>
              <a:t> </a:t>
            </a:r>
            <a:r>
              <a:rPr lang="de-CH" dirty="0" err="1">
                <a:latin typeface="Corbel"/>
                <a:cs typeface="Calibri"/>
              </a:rPr>
              <a:t>of</a:t>
            </a:r>
            <a:r>
              <a:rPr lang="de-CH" dirty="0">
                <a:latin typeface="Corbel"/>
                <a:cs typeface="Calibri"/>
              </a:rPr>
              <a:t> male </a:t>
            </a:r>
            <a:r>
              <a:rPr lang="de-CH" dirty="0" err="1">
                <a:latin typeface="Corbel"/>
                <a:cs typeface="Calibri"/>
              </a:rPr>
              <a:t>siblings</a:t>
            </a:r>
            <a:endParaRPr lang="en-CH" dirty="0">
              <a:latin typeface="Corbe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84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3E1A-DE78-8E44-6099-33D554D2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Exam – part II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2F9D2-2F1B-B278-E002-EA90EC192C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782"/>
              </a:spcBef>
              <a:spcAft>
                <a:spcPts val="283"/>
              </a:spcAft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Investigate the following questions with numerical summaries and visual elements, as well as statistical analysis when possible: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Is there a difference in </a:t>
            </a:r>
            <a:r>
              <a:rPr lang="en-US" sz="160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bmi</a:t>
            </a:r>
            <a:r>
              <a:rPr lang="en-US" sz="16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means between males and females?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Is there a difference in </a:t>
            </a:r>
            <a:r>
              <a:rPr lang="en-US" sz="160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bmi</a:t>
            </a:r>
            <a:r>
              <a:rPr lang="en-US" sz="16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means between smokers and non-smokers?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How strong is the linear (Pearson) correlation between shoe size and height? Is it significant?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If you model a linear relationship, how much does the shoe size increase per added cm of height? Is the change significant? What if you do this for males and females separately?</a:t>
            </a:r>
          </a:p>
          <a:p>
            <a:pPr marL="612140" lvl="1" indent="-340360">
              <a:spcBef>
                <a:spcPts val="782"/>
              </a:spcBef>
              <a:spcAft>
                <a:spcPts val="283"/>
              </a:spcAft>
              <a:buAutoNum type="arabicPeriod"/>
            </a:pPr>
            <a:r>
              <a:rPr lang="en-US" sz="16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Come up with a question of your own that includes one or more variable(s) of your choosing from the </a:t>
            </a:r>
            <a:r>
              <a:rPr lang="en-US" sz="160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etubiol</a:t>
            </a:r>
            <a:r>
              <a:rPr lang="en-US" sz="16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data set and investigate it.</a:t>
            </a:r>
          </a:p>
          <a:p>
            <a:pPr marL="344805" indent="-340360">
              <a:spcBef>
                <a:spcPts val="782"/>
              </a:spcBef>
              <a:spcAft>
                <a:spcPts val="283"/>
              </a:spcAft>
              <a:buFont typeface="Arial,Sans-Serif"/>
              <a:buChar char="•"/>
            </a:pPr>
            <a:r>
              <a:rPr lang="en-US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Make plots as seen in the course to try to give visualization-based answers to these questions. You can use multiple plots per question.</a:t>
            </a:r>
          </a:p>
          <a:p>
            <a:pPr marL="344805" indent="-340360">
              <a:spcBef>
                <a:spcPts val="782"/>
              </a:spcBef>
              <a:spcAft>
                <a:spcPts val="283"/>
              </a:spcAft>
              <a:buFont typeface="Arial,Sans-Serif"/>
              <a:buChar char="•"/>
            </a:pPr>
            <a:r>
              <a:rPr lang="en-US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Test your hypotheses using tests and modeling techniques from the course, based on the type of variables you have.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Visually</a:t>
            </a:r>
            <a:r>
              <a:rPr lang="fr-CH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assess</a:t>
            </a:r>
            <a:r>
              <a:rPr lang="fr-CH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normality</a:t>
            </a:r>
            <a:r>
              <a:rPr lang="fr-CH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where</a:t>
            </a:r>
            <a:r>
              <a:rPr lang="fr-CH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 </a:t>
            </a:r>
            <a:r>
              <a:rPr lang="fr-CH" sz="1800" dirty="0" err="1">
                <a:solidFill>
                  <a:srgbClr val="000000"/>
                </a:solidFill>
                <a:latin typeface="Corbel"/>
                <a:ea typeface="Tahoma"/>
                <a:cs typeface="Arial"/>
              </a:rPr>
              <a:t>appropriate</a:t>
            </a:r>
            <a:r>
              <a:rPr lang="en-US" sz="1800" dirty="0">
                <a:solidFill>
                  <a:srgbClr val="000000"/>
                </a:solidFill>
                <a:latin typeface="Corbel"/>
                <a:ea typeface="Tahoma"/>
                <a:cs typeface="Arial"/>
              </a:rPr>
              <a:t>.</a:t>
            </a:r>
          </a:p>
          <a:p>
            <a:pPr marL="344805" indent="-340360">
              <a:spcBef>
                <a:spcPts val="782"/>
              </a:spcBef>
              <a:spcAft>
                <a:spcPts val="283"/>
              </a:spcAft>
              <a:buFont typeface="Arial,Sans-Serif"/>
              <a:buChar char="•"/>
            </a:pP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0579474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Global theme</vt:lpstr>
      <vt:lpstr>Exam – for 0.5 ECTS credit points</vt:lpstr>
      <vt:lpstr>Exam - part I</vt:lpstr>
      <vt:lpstr>Exam – part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39</cp:revision>
  <dcterms:created xsi:type="dcterms:W3CDTF">2023-02-23T13:26:01Z</dcterms:created>
  <dcterms:modified xsi:type="dcterms:W3CDTF">2024-01-04T15:13:59Z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